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66" autoAdjust="0"/>
  </p:normalViewPr>
  <p:slideViewPr>
    <p:cSldViewPr>
      <p:cViewPr>
        <p:scale>
          <a:sx n="60" d="100"/>
          <a:sy n="60" d="100"/>
        </p:scale>
        <p:origin x="-1428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23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2526A-659E-4568-8766-84EB7A589F1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8FF84-E093-477A-81DB-F22A933AD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75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next hour we’re going to cover a lot of ground.  A</a:t>
            </a:r>
            <a:r>
              <a:rPr lang="en-US" baseline="0" dirty="0" smtClean="0"/>
              <a:t> lot of your questions will be answered within our discussion but please feel free to jot down notes and please don’t leave without your concerns being addressed.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8FF84-E093-477A-81DB-F22A933ADD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86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year we selected a record number of groups to perform.  From</a:t>
            </a:r>
            <a:r>
              <a:rPr lang="en-US" baseline="0" dirty="0" smtClean="0"/>
              <a:t> the </a:t>
            </a:r>
            <a:r>
              <a:rPr lang="en-US" baseline="0" dirty="0" smtClean="0"/>
              <a:t>50 </a:t>
            </a:r>
            <a:r>
              <a:rPr lang="en-US" baseline="0" dirty="0" smtClean="0"/>
              <a:t>schools that auditioned we selected </a:t>
            </a:r>
            <a:r>
              <a:rPr lang="en-US" baseline="0" dirty="0" smtClean="0"/>
              <a:t>32 </a:t>
            </a:r>
            <a:r>
              <a:rPr lang="en-US" baseline="0" dirty="0" smtClean="0"/>
              <a:t>to perform with a total number of </a:t>
            </a:r>
            <a:r>
              <a:rPr lang="en-US" baseline="0" dirty="0" smtClean="0"/>
              <a:t>1040 </a:t>
            </a:r>
            <a:r>
              <a:rPr lang="en-US" baseline="0" dirty="0" smtClean="0"/>
              <a:t>students.  The groups that were not selected were strong competitors – we simply don’t have enough time or space in one evening to share the great work that everyone is doing. </a:t>
            </a:r>
            <a:r>
              <a:rPr lang="en-US" baseline="0" dirty="0" smtClean="0"/>
              <a:t>You should </a:t>
            </a:r>
            <a:r>
              <a:rPr lang="en-US" baseline="0" dirty="0" smtClean="0"/>
              <a:t>feel great about being selected!</a:t>
            </a:r>
          </a:p>
          <a:p>
            <a:endParaRPr lang="en-US" baseline="0" dirty="0" smtClean="0"/>
          </a:p>
          <a:p>
            <a:r>
              <a:rPr lang="en-US" baseline="0" dirty="0" smtClean="0"/>
              <a:t>Pieces of Gold and later Gifts of Gold was started as a collaboration between the Wake Education Partnership &amp; the Arts Education Department in 1983.  It began as a fund-raiser for the Wake Education Foundation to support teacher grants – last year </a:t>
            </a:r>
            <a:r>
              <a:rPr lang="en-US" baseline="0" dirty="0" smtClean="0"/>
              <a:t>the Wake Ed Partnership changed it focus and United Arts Council of Raleigh/Wake County accepted us as a primary partner and they serve as our fiscal agent.  This also means that all the ticket revenue from Pieces of Gold (with the exception of a small administrative fee) comes directly back to Arts Education and this year it has paid for some staff development presenters, arts materials, and a high school guest artist program.  Wake Ed still supports the principals’ reception and the City of Raleigh Arts Commission supports our Gifts of Gold so we have a strong support system in place.  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Finally – artistic excellence is a primary goal for this production.  I’m excited to say this year, in particular, we have a great variety of performances from all over the district representing different grade levels and art forms.  It’s your job to make sure the students are well prepared and it is </a:t>
            </a:r>
            <a:r>
              <a:rPr lang="en-US" baseline="0" dirty="0" smtClean="0"/>
              <a:t>our (Freddie Lee &amp; Liz) </a:t>
            </a:r>
            <a:r>
              <a:rPr lang="en-US" baseline="0" dirty="0" smtClean="0"/>
              <a:t>responsibility to ensure the audience has a positive experience.  </a:t>
            </a:r>
            <a:r>
              <a:rPr lang="en-US" baseline="0" dirty="0" smtClean="0"/>
              <a:t>We </a:t>
            </a:r>
            <a:r>
              <a:rPr lang="en-US" baseline="0" dirty="0" smtClean="0"/>
              <a:t>take that responsibility very seriously and it’s not always easy to ask artists like yourselves to make adjustments but </a:t>
            </a:r>
            <a:r>
              <a:rPr lang="en-US" baseline="0" dirty="0" smtClean="0"/>
              <a:t>we </a:t>
            </a:r>
            <a:r>
              <a:rPr lang="en-US" baseline="0" dirty="0" smtClean="0"/>
              <a:t>must.  Foremost – the introductory remarks will be minimized and some selections grouped together – e.g. </a:t>
            </a:r>
            <a:r>
              <a:rPr lang="en-US" baseline="0" dirty="0" smtClean="0"/>
              <a:t>We open the show with Southeast Chorus singing the National Anthem on the Apron then the curtain opens to reveal Briarcliff &amp; East Millbrook already on stage –E Millbrook will be on the Platform risers and there will be no break in between – as soon as Briarcliff finishes they will exit and E Millbrook will begin.  We’ll do the same thing to close the 1</a:t>
            </a:r>
            <a:r>
              <a:rPr lang="en-US" baseline="30000" dirty="0" smtClean="0"/>
              <a:t>st</a:t>
            </a:r>
            <a:r>
              <a:rPr lang="en-US" baseline="0" dirty="0" smtClean="0"/>
              <a:t> act with Joyner &amp; Garner High – since they are both dances with a specific cultural reference.  In the 2</a:t>
            </a:r>
            <a:r>
              <a:rPr lang="en-US" baseline="30000" dirty="0" smtClean="0"/>
              <a:t>nd</a:t>
            </a:r>
            <a:r>
              <a:rPr lang="en-US" baseline="0" dirty="0" smtClean="0"/>
              <a:t> act we’ve paired Abbotts Creek and Lynn Road elementary since they both use Orff instruments – we’re hoping you can share.   </a:t>
            </a:r>
            <a:r>
              <a:rPr lang="en-US" i="0" baseline="0" dirty="0" smtClean="0"/>
              <a:t>Each </a:t>
            </a:r>
            <a:r>
              <a:rPr lang="en-US" i="0" baseline="0" dirty="0" smtClean="0"/>
              <a:t>piece has to be tight – absolutely NO down time.  In order to get through </a:t>
            </a:r>
            <a:r>
              <a:rPr lang="en-US" i="0" baseline="0" dirty="0" smtClean="0"/>
              <a:t>32 </a:t>
            </a:r>
            <a:r>
              <a:rPr lang="en-US" i="0" baseline="0" dirty="0" smtClean="0"/>
              <a:t>performances – the pacing has to be lightning fast!</a:t>
            </a:r>
            <a:endParaRPr lang="en-US" i="1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For some of you - those changes will be clarified today – and for others they may occur more organically as we move through the rehearsal process.  I appreciate your willingness to embrace the changes enthusiastically and model that behavior for your students.  We’ll push your students – provide them with constructive feedback – we’ll hold the bar high – we’re confident they can exceed our expectations – it will be helpful for you to prepare them for my tone which – because of the urgency of time &amp; sheer mass of performers – will be DIRECT!</a:t>
            </a:r>
          </a:p>
          <a:p>
            <a:endParaRPr lang="en-US" baseline="0" dirty="0" smtClean="0"/>
          </a:p>
          <a:p>
            <a:r>
              <a:rPr lang="en-US" baseline="0" dirty="0" smtClean="0"/>
              <a:t>I have carefully crafted the program order to provide for efficient flow.  We’ll have student liaisons to escort you &amp; your students from the holding areas to the stage &amp; back.  We’ll be clear about when &amp; where we need you – please remember that this production includes over </a:t>
            </a:r>
            <a:r>
              <a:rPr lang="en-US" baseline="0" dirty="0" smtClean="0"/>
              <a:t>1000 </a:t>
            </a:r>
            <a:r>
              <a:rPr lang="en-US" baseline="0" dirty="0" smtClean="0"/>
              <a:t>performers so we’ll all need to be prompt, flexible, and patient – basically bring your “A” game!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8FF84-E093-477A-81DB-F22A933ADD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82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 in the location!</a:t>
            </a:r>
          </a:p>
          <a:p>
            <a:r>
              <a:rPr lang="en-US" dirty="0" smtClean="0"/>
              <a:t>Verify</a:t>
            </a:r>
            <a:r>
              <a:rPr lang="en-US" baseline="0" dirty="0" smtClean="0"/>
              <a:t> times – discuss examples – check for understanding</a:t>
            </a:r>
          </a:p>
          <a:p>
            <a:r>
              <a:rPr lang="en-US" baseline="0" dirty="0" smtClean="0"/>
              <a:t>Behavior – teachers only communicate with production staff (</a:t>
            </a:r>
            <a:r>
              <a:rPr lang="en-US" baseline="0" dirty="0" smtClean="0"/>
              <a:t>Liz/Freddie Lee)</a:t>
            </a:r>
            <a:endParaRPr lang="en-US" baseline="0" dirty="0" smtClean="0"/>
          </a:p>
          <a:p>
            <a:r>
              <a:rPr lang="en-US" baseline="0" dirty="0" smtClean="0"/>
              <a:t>Example – sound @ rehearsals – lighting cues @ dress rehearsal</a:t>
            </a:r>
          </a:p>
          <a:p>
            <a:r>
              <a:rPr lang="en-US" baseline="0" dirty="0" smtClean="0"/>
              <a:t>Crew is trained &amp; trusted </a:t>
            </a:r>
          </a:p>
          <a:p>
            <a:r>
              <a:rPr lang="en-US" baseline="0" dirty="0" smtClean="0"/>
              <a:t>Review Logistical sheet – highlights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8FF84-E093-477A-81DB-F22A933ADD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86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8FF84-E093-477A-81DB-F22A933ADD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86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finale comes from our original musical – Arts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‘Cause</a:t>
            </a:r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choreography will be very simple (as is the music) so it will be CRITICAL that students perform with strong diction &amp; pitch accuracy</a:t>
            </a:r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8FF84-E093-477A-81DB-F22A933ADD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86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818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152400"/>
            <a:ext cx="1354282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1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12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90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00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66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28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79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36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876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885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6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631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278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3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8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93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3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74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6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86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24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8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7A7BB-EE22-45DF-BE7B-8FBBE2B1E7F8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1152C-B28C-43ED-A0A3-FD2A4D98EB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2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E0CAC-4510-4B15-AF8B-C2C48AC786B7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09D0B-1B55-469D-922C-962DDE659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9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Congratulations – Overview</a:t>
            </a:r>
          </a:p>
          <a:p>
            <a:r>
              <a:rPr lang="en-US" dirty="0" smtClean="0"/>
              <a:t>What to expect</a:t>
            </a:r>
          </a:p>
          <a:p>
            <a:pPr lvl="1"/>
            <a:r>
              <a:rPr lang="en-US" dirty="0" smtClean="0"/>
              <a:t>Rehearsal schedule review</a:t>
            </a:r>
          </a:p>
          <a:p>
            <a:pPr lvl="1"/>
            <a:r>
              <a:rPr lang="en-US" dirty="0" smtClean="0"/>
              <a:t>Behavior (students, teachers, parents, crew)</a:t>
            </a:r>
          </a:p>
          <a:p>
            <a:pPr lvl="1"/>
            <a:r>
              <a:rPr lang="en-US" dirty="0" smtClean="0"/>
              <a:t>Logistical Information</a:t>
            </a:r>
          </a:p>
          <a:p>
            <a:r>
              <a:rPr lang="en-US" dirty="0" smtClean="0"/>
              <a:t>Additional Info</a:t>
            </a:r>
            <a:endParaRPr lang="en-US" dirty="0" smtClean="0"/>
          </a:p>
          <a:p>
            <a:pPr lvl="1"/>
            <a:r>
              <a:rPr lang="en-US" dirty="0" smtClean="0"/>
              <a:t>Tickets, T-shirts, DVDs, Accessories</a:t>
            </a:r>
          </a:p>
          <a:p>
            <a:r>
              <a:rPr lang="en-US" dirty="0" smtClean="0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54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Congratulations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Rigorous Competition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PoG</a:t>
            </a:r>
            <a:r>
              <a:rPr lang="en-US" dirty="0" smtClean="0"/>
              <a:t>/</a:t>
            </a:r>
            <a:r>
              <a:rPr lang="en-US" dirty="0" err="1" smtClean="0"/>
              <a:t>GoG</a:t>
            </a:r>
            <a:r>
              <a:rPr lang="en-US" dirty="0" smtClean="0"/>
              <a:t> Overview</a:t>
            </a:r>
          </a:p>
          <a:p>
            <a:pPr lvl="1"/>
            <a:r>
              <a:rPr lang="en-US" dirty="0" smtClean="0"/>
              <a:t>Support for </a:t>
            </a:r>
            <a:r>
              <a:rPr lang="en-US" dirty="0" smtClean="0"/>
              <a:t>Arts Education – United Arts Rocks!</a:t>
            </a:r>
            <a:endParaRPr lang="en-US" dirty="0" smtClean="0"/>
          </a:p>
          <a:p>
            <a:pPr lvl="1"/>
            <a:r>
              <a:rPr lang="en-US" dirty="0" smtClean="0"/>
              <a:t>Advocacy Tool</a:t>
            </a:r>
          </a:p>
          <a:p>
            <a:pPr lvl="1"/>
            <a:r>
              <a:rPr lang="en-US" dirty="0" smtClean="0"/>
              <a:t>Artistic Excellence</a:t>
            </a:r>
          </a:p>
          <a:p>
            <a:pPr lvl="2"/>
            <a:r>
              <a:rPr lang="en-US" dirty="0" smtClean="0"/>
              <a:t>Diverse representation</a:t>
            </a:r>
          </a:p>
          <a:p>
            <a:pPr lvl="2"/>
            <a:r>
              <a:rPr lang="en-US" dirty="0" smtClean="0"/>
              <a:t>Individual adaptations for overall production</a:t>
            </a:r>
          </a:p>
          <a:p>
            <a:pPr lvl="2"/>
            <a:r>
              <a:rPr lang="en-US" dirty="0" smtClean="0"/>
              <a:t>Artistic direction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63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58468"/>
            <a:ext cx="8268362" cy="6370932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590800" y="1524000"/>
            <a:ext cx="1676400" cy="388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$35</a:t>
            </a:r>
          </a:p>
          <a:p>
            <a:pPr algn="ctr"/>
            <a:r>
              <a:rPr lang="en-US" sz="2200" b="1" dirty="0" smtClean="0"/>
              <a:t>Sections A-E</a:t>
            </a:r>
            <a:endParaRPr lang="en-US" sz="2200" b="1" dirty="0"/>
          </a:p>
        </p:txBody>
      </p:sp>
      <p:sp>
        <p:nvSpPr>
          <p:cNvPr id="8" name="Freeform 7"/>
          <p:cNvSpPr/>
          <p:nvPr/>
        </p:nvSpPr>
        <p:spPr>
          <a:xfrm>
            <a:off x="4267201" y="930166"/>
            <a:ext cx="2228380" cy="5060745"/>
          </a:xfrm>
          <a:custGeom>
            <a:avLst/>
            <a:gdLst>
              <a:gd name="connsiteX0" fmla="*/ 63062 w 2081235"/>
              <a:gd name="connsiteY0" fmla="*/ 614855 h 5060745"/>
              <a:gd name="connsiteX1" fmla="*/ 63062 w 2081235"/>
              <a:gd name="connsiteY1" fmla="*/ 614855 h 5060745"/>
              <a:gd name="connsiteX2" fmla="*/ 1434662 w 2081235"/>
              <a:gd name="connsiteY2" fmla="*/ 599089 h 5060745"/>
              <a:gd name="connsiteX3" fmla="*/ 1529255 w 2081235"/>
              <a:gd name="connsiteY3" fmla="*/ 504496 h 5060745"/>
              <a:gd name="connsiteX4" fmla="*/ 1592317 w 2081235"/>
              <a:gd name="connsiteY4" fmla="*/ 425668 h 5060745"/>
              <a:gd name="connsiteX5" fmla="*/ 1576552 w 2081235"/>
              <a:gd name="connsiteY5" fmla="*/ 283779 h 5060745"/>
              <a:gd name="connsiteX6" fmla="*/ 1608083 w 2081235"/>
              <a:gd name="connsiteY6" fmla="*/ 110358 h 5060745"/>
              <a:gd name="connsiteX7" fmla="*/ 1702676 w 2081235"/>
              <a:gd name="connsiteY7" fmla="*/ 47296 h 5060745"/>
              <a:gd name="connsiteX8" fmla="*/ 1797269 w 2081235"/>
              <a:gd name="connsiteY8" fmla="*/ 0 h 5060745"/>
              <a:gd name="connsiteX9" fmla="*/ 1891862 w 2081235"/>
              <a:gd name="connsiteY9" fmla="*/ 15765 h 5060745"/>
              <a:gd name="connsiteX10" fmla="*/ 1954924 w 2081235"/>
              <a:gd name="connsiteY10" fmla="*/ 110358 h 5060745"/>
              <a:gd name="connsiteX11" fmla="*/ 2002221 w 2081235"/>
              <a:gd name="connsiteY11" fmla="*/ 141889 h 5060745"/>
              <a:gd name="connsiteX12" fmla="*/ 2033752 w 2081235"/>
              <a:gd name="connsiteY12" fmla="*/ 236482 h 5060745"/>
              <a:gd name="connsiteX13" fmla="*/ 2049517 w 2081235"/>
              <a:gd name="connsiteY13" fmla="*/ 283779 h 5060745"/>
              <a:gd name="connsiteX14" fmla="*/ 2065283 w 2081235"/>
              <a:gd name="connsiteY14" fmla="*/ 2538248 h 5060745"/>
              <a:gd name="connsiteX15" fmla="*/ 2049517 w 2081235"/>
              <a:gd name="connsiteY15" fmla="*/ 5029200 h 5060745"/>
              <a:gd name="connsiteX16" fmla="*/ 1954924 w 2081235"/>
              <a:gd name="connsiteY16" fmla="*/ 5060731 h 5060745"/>
              <a:gd name="connsiteX17" fmla="*/ 1749972 w 2081235"/>
              <a:gd name="connsiteY17" fmla="*/ 5044965 h 5060745"/>
              <a:gd name="connsiteX18" fmla="*/ 1702676 w 2081235"/>
              <a:gd name="connsiteY18" fmla="*/ 5013434 h 5060745"/>
              <a:gd name="connsiteX19" fmla="*/ 1623848 w 2081235"/>
              <a:gd name="connsiteY19" fmla="*/ 4918841 h 5060745"/>
              <a:gd name="connsiteX20" fmla="*/ 1466193 w 2081235"/>
              <a:gd name="connsiteY20" fmla="*/ 4729655 h 5060745"/>
              <a:gd name="connsiteX21" fmla="*/ 1450427 w 2081235"/>
              <a:gd name="connsiteY21" fmla="*/ 4682358 h 5060745"/>
              <a:gd name="connsiteX22" fmla="*/ 1403131 w 2081235"/>
              <a:gd name="connsiteY22" fmla="*/ 4556234 h 5060745"/>
              <a:gd name="connsiteX23" fmla="*/ 1340069 w 2081235"/>
              <a:gd name="connsiteY23" fmla="*/ 4540468 h 5060745"/>
              <a:gd name="connsiteX24" fmla="*/ 1213945 w 2081235"/>
              <a:gd name="connsiteY24" fmla="*/ 4508937 h 5060745"/>
              <a:gd name="connsiteX25" fmla="*/ 378372 w 2081235"/>
              <a:gd name="connsiteY25" fmla="*/ 4493172 h 5060745"/>
              <a:gd name="connsiteX26" fmla="*/ 236483 w 2081235"/>
              <a:gd name="connsiteY26" fmla="*/ 4477406 h 5060745"/>
              <a:gd name="connsiteX27" fmla="*/ 157655 w 2081235"/>
              <a:gd name="connsiteY27" fmla="*/ 4398579 h 5060745"/>
              <a:gd name="connsiteX28" fmla="*/ 110358 w 2081235"/>
              <a:gd name="connsiteY28" fmla="*/ 4382813 h 5060745"/>
              <a:gd name="connsiteX29" fmla="*/ 47296 w 2081235"/>
              <a:gd name="connsiteY29" fmla="*/ 4288220 h 5060745"/>
              <a:gd name="connsiteX30" fmla="*/ 31531 w 2081235"/>
              <a:gd name="connsiteY30" fmla="*/ 4225158 h 5060745"/>
              <a:gd name="connsiteX31" fmla="*/ 0 w 2081235"/>
              <a:gd name="connsiteY31" fmla="*/ 4130565 h 5060745"/>
              <a:gd name="connsiteX32" fmla="*/ 15765 w 2081235"/>
              <a:gd name="connsiteY32" fmla="*/ 3673365 h 5060745"/>
              <a:gd name="connsiteX33" fmla="*/ 31531 w 2081235"/>
              <a:gd name="connsiteY33" fmla="*/ 3626068 h 5060745"/>
              <a:gd name="connsiteX34" fmla="*/ 47296 w 2081235"/>
              <a:gd name="connsiteY34" fmla="*/ 3547241 h 5060745"/>
              <a:gd name="connsiteX35" fmla="*/ 78827 w 2081235"/>
              <a:gd name="connsiteY35" fmla="*/ 3326524 h 5060745"/>
              <a:gd name="connsiteX36" fmla="*/ 110358 w 2081235"/>
              <a:gd name="connsiteY36" fmla="*/ 3200400 h 5060745"/>
              <a:gd name="connsiteX37" fmla="*/ 110358 w 2081235"/>
              <a:gd name="connsiteY37" fmla="*/ 1182413 h 5060745"/>
              <a:gd name="connsiteX38" fmla="*/ 94593 w 2081235"/>
              <a:gd name="connsiteY38" fmla="*/ 961696 h 5060745"/>
              <a:gd name="connsiteX39" fmla="*/ 63062 w 2081235"/>
              <a:gd name="connsiteY39" fmla="*/ 614855 h 5060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081235" h="5060745">
                <a:moveTo>
                  <a:pt x="63062" y="614855"/>
                </a:moveTo>
                <a:lnTo>
                  <a:pt x="63062" y="614855"/>
                </a:lnTo>
                <a:lnTo>
                  <a:pt x="1434662" y="599089"/>
                </a:lnTo>
                <a:cubicBezTo>
                  <a:pt x="1479128" y="595742"/>
                  <a:pt x="1504520" y="541598"/>
                  <a:pt x="1529255" y="504496"/>
                </a:cubicBezTo>
                <a:cubicBezTo>
                  <a:pt x="1569031" y="444832"/>
                  <a:pt x="1547388" y="470598"/>
                  <a:pt x="1592317" y="425668"/>
                </a:cubicBezTo>
                <a:cubicBezTo>
                  <a:pt x="1587062" y="378372"/>
                  <a:pt x="1576552" y="331366"/>
                  <a:pt x="1576552" y="283779"/>
                </a:cubicBezTo>
                <a:cubicBezTo>
                  <a:pt x="1576552" y="279430"/>
                  <a:pt x="1585911" y="143616"/>
                  <a:pt x="1608083" y="110358"/>
                </a:cubicBezTo>
                <a:cubicBezTo>
                  <a:pt x="1652911" y="43115"/>
                  <a:pt x="1644826" y="76221"/>
                  <a:pt x="1702676" y="47296"/>
                </a:cubicBezTo>
                <a:cubicBezTo>
                  <a:pt x="1824916" y="-13825"/>
                  <a:pt x="1678393" y="39624"/>
                  <a:pt x="1797269" y="0"/>
                </a:cubicBezTo>
                <a:cubicBezTo>
                  <a:pt x="1828800" y="5255"/>
                  <a:pt x="1865674" y="-2566"/>
                  <a:pt x="1891862" y="15765"/>
                </a:cubicBezTo>
                <a:cubicBezTo>
                  <a:pt x="1922907" y="37497"/>
                  <a:pt x="1923393" y="89337"/>
                  <a:pt x="1954924" y="110358"/>
                </a:cubicBezTo>
                <a:lnTo>
                  <a:pt x="2002221" y="141889"/>
                </a:lnTo>
                <a:lnTo>
                  <a:pt x="2033752" y="236482"/>
                </a:lnTo>
                <a:lnTo>
                  <a:pt x="2049517" y="283779"/>
                </a:lnTo>
                <a:cubicBezTo>
                  <a:pt x="2091703" y="1781390"/>
                  <a:pt x="2086232" y="1029902"/>
                  <a:pt x="2065283" y="2538248"/>
                </a:cubicBezTo>
                <a:cubicBezTo>
                  <a:pt x="2060028" y="3368565"/>
                  <a:pt x="2085810" y="4199660"/>
                  <a:pt x="2049517" y="5029200"/>
                </a:cubicBezTo>
                <a:cubicBezTo>
                  <a:pt x="2048064" y="5062405"/>
                  <a:pt x="1954924" y="5060731"/>
                  <a:pt x="1954924" y="5060731"/>
                </a:cubicBezTo>
                <a:cubicBezTo>
                  <a:pt x="1886607" y="5055476"/>
                  <a:pt x="1817318" y="5057592"/>
                  <a:pt x="1749972" y="5044965"/>
                </a:cubicBezTo>
                <a:cubicBezTo>
                  <a:pt x="1731349" y="5041473"/>
                  <a:pt x="1717232" y="5025564"/>
                  <a:pt x="1702676" y="5013434"/>
                </a:cubicBezTo>
                <a:cubicBezTo>
                  <a:pt x="1610249" y="4936411"/>
                  <a:pt x="1694714" y="4998565"/>
                  <a:pt x="1623848" y="4918841"/>
                </a:cubicBezTo>
                <a:cubicBezTo>
                  <a:pt x="1577014" y="4866153"/>
                  <a:pt x="1490631" y="4802966"/>
                  <a:pt x="1466193" y="4729655"/>
                </a:cubicBezTo>
                <a:cubicBezTo>
                  <a:pt x="1460938" y="4713889"/>
                  <a:pt x="1454458" y="4698480"/>
                  <a:pt x="1450427" y="4682358"/>
                </a:cubicBezTo>
                <a:cubicBezTo>
                  <a:pt x="1441504" y="4646666"/>
                  <a:pt x="1442060" y="4582187"/>
                  <a:pt x="1403131" y="4556234"/>
                </a:cubicBezTo>
                <a:cubicBezTo>
                  <a:pt x="1385103" y="4544215"/>
                  <a:pt x="1360903" y="4546421"/>
                  <a:pt x="1340069" y="4540468"/>
                </a:cubicBezTo>
                <a:cubicBezTo>
                  <a:pt x="1292440" y="4526860"/>
                  <a:pt x="1268614" y="4510822"/>
                  <a:pt x="1213945" y="4508937"/>
                </a:cubicBezTo>
                <a:cubicBezTo>
                  <a:pt x="935537" y="4499337"/>
                  <a:pt x="656896" y="4498427"/>
                  <a:pt x="378372" y="4493172"/>
                </a:cubicBezTo>
                <a:cubicBezTo>
                  <a:pt x="331076" y="4487917"/>
                  <a:pt x="282650" y="4488948"/>
                  <a:pt x="236483" y="4477406"/>
                </a:cubicBezTo>
                <a:cubicBezTo>
                  <a:pt x="167687" y="4460207"/>
                  <a:pt x="205430" y="4436799"/>
                  <a:pt x="157655" y="4398579"/>
                </a:cubicBezTo>
                <a:cubicBezTo>
                  <a:pt x="144678" y="4388198"/>
                  <a:pt x="126124" y="4388068"/>
                  <a:pt x="110358" y="4382813"/>
                </a:cubicBezTo>
                <a:cubicBezTo>
                  <a:pt x="61137" y="4235147"/>
                  <a:pt x="141771" y="4453552"/>
                  <a:pt x="47296" y="4288220"/>
                </a:cubicBezTo>
                <a:cubicBezTo>
                  <a:pt x="36546" y="4269407"/>
                  <a:pt x="37757" y="4245912"/>
                  <a:pt x="31531" y="4225158"/>
                </a:cubicBezTo>
                <a:cubicBezTo>
                  <a:pt x="21981" y="4193323"/>
                  <a:pt x="0" y="4130565"/>
                  <a:pt x="0" y="4130565"/>
                </a:cubicBezTo>
                <a:cubicBezTo>
                  <a:pt x="5255" y="3978165"/>
                  <a:pt x="6253" y="3825559"/>
                  <a:pt x="15765" y="3673365"/>
                </a:cubicBezTo>
                <a:cubicBezTo>
                  <a:pt x="16802" y="3656779"/>
                  <a:pt x="27500" y="3642190"/>
                  <a:pt x="31531" y="3626068"/>
                </a:cubicBezTo>
                <a:cubicBezTo>
                  <a:pt x="38030" y="3600072"/>
                  <a:pt x="43221" y="3573725"/>
                  <a:pt x="47296" y="3547241"/>
                </a:cubicBezTo>
                <a:cubicBezTo>
                  <a:pt x="61255" y="3456509"/>
                  <a:pt x="60452" y="3412276"/>
                  <a:pt x="78827" y="3326524"/>
                </a:cubicBezTo>
                <a:cubicBezTo>
                  <a:pt x="87907" y="3284151"/>
                  <a:pt x="110358" y="3200400"/>
                  <a:pt x="110358" y="3200400"/>
                </a:cubicBezTo>
                <a:cubicBezTo>
                  <a:pt x="194333" y="2444645"/>
                  <a:pt x="137764" y="3004935"/>
                  <a:pt x="110358" y="1182413"/>
                </a:cubicBezTo>
                <a:cubicBezTo>
                  <a:pt x="109249" y="1108662"/>
                  <a:pt x="96641" y="1035427"/>
                  <a:pt x="94593" y="961696"/>
                </a:cubicBezTo>
                <a:cubicBezTo>
                  <a:pt x="91383" y="846127"/>
                  <a:pt x="94593" y="730469"/>
                  <a:pt x="63062" y="614855"/>
                </a:cubicBez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$25</a:t>
            </a:r>
          </a:p>
          <a:p>
            <a:pPr algn="ctr"/>
            <a:r>
              <a:rPr lang="en-US" sz="2400" b="1" dirty="0" smtClean="0"/>
              <a:t>Sections</a:t>
            </a:r>
          </a:p>
          <a:p>
            <a:pPr algn="ctr"/>
            <a:r>
              <a:rPr lang="en-US" sz="2400" b="1" dirty="0" smtClean="0"/>
              <a:t>F-K</a:t>
            </a:r>
            <a:endParaRPr lang="en-US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57201" y="5562600"/>
            <a:ext cx="1295399" cy="76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276600" y="838200"/>
            <a:ext cx="2514600" cy="6858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/>
              <a:t>$15 </a:t>
            </a:r>
          </a:p>
          <a:p>
            <a:pPr algn="ctr"/>
            <a:r>
              <a:rPr lang="en-US" sz="1400" dirty="0" smtClean="0"/>
              <a:t>Sections U, V, W</a:t>
            </a:r>
            <a:endParaRPr lang="en-US" sz="1400" dirty="0"/>
          </a:p>
        </p:txBody>
      </p:sp>
      <p:sp>
        <p:nvSpPr>
          <p:cNvPr id="11" name="Oval 10"/>
          <p:cNvSpPr/>
          <p:nvPr/>
        </p:nvSpPr>
        <p:spPr>
          <a:xfrm>
            <a:off x="3276600" y="5486400"/>
            <a:ext cx="2514600" cy="762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$15 </a:t>
            </a:r>
          </a:p>
          <a:p>
            <a:pPr algn="ctr"/>
            <a:r>
              <a:rPr lang="en-US" sz="1400" dirty="0"/>
              <a:t>Sections </a:t>
            </a:r>
            <a:r>
              <a:rPr lang="en-US" sz="1400" dirty="0" smtClean="0"/>
              <a:t>R, S, T</a:t>
            </a:r>
            <a:endParaRPr lang="en-US" sz="1400" dirty="0"/>
          </a:p>
        </p:txBody>
      </p:sp>
      <p:sp>
        <p:nvSpPr>
          <p:cNvPr id="12" name="Oval 11"/>
          <p:cNvSpPr/>
          <p:nvPr/>
        </p:nvSpPr>
        <p:spPr>
          <a:xfrm>
            <a:off x="6495580" y="838200"/>
            <a:ext cx="1505419" cy="54102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$15 </a:t>
            </a:r>
          </a:p>
          <a:p>
            <a:pPr algn="ctr"/>
            <a:r>
              <a:rPr lang="en-US" sz="1400" dirty="0"/>
              <a:t>Sections </a:t>
            </a:r>
            <a:r>
              <a:rPr lang="en-US" sz="1400" dirty="0" smtClean="0"/>
              <a:t>L, M, N, P, Q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0366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to Expect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Rehearsal schedule review</a:t>
            </a:r>
          </a:p>
          <a:p>
            <a:pPr lvl="1"/>
            <a:r>
              <a:rPr lang="en-US" dirty="0" smtClean="0"/>
              <a:t>Location</a:t>
            </a:r>
          </a:p>
          <a:p>
            <a:pPr lvl="1"/>
            <a:r>
              <a:rPr lang="en-US" dirty="0" smtClean="0"/>
              <a:t>Times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Behavior (students, teachers, parents, crew)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Logistical </a:t>
            </a:r>
            <a:r>
              <a:rPr lang="en-US" dirty="0" smtClean="0"/>
              <a:t>Information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6957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Additional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/>
              <a:t>Tickets 	</a:t>
            </a:r>
            <a:r>
              <a:rPr lang="en-US" b="1" i="1" dirty="0" smtClean="0"/>
              <a:t>($15, $25, $35)</a:t>
            </a:r>
            <a:endParaRPr lang="en-US" b="1" i="1" dirty="0" smtClean="0"/>
          </a:p>
          <a:p>
            <a:pPr lvl="1"/>
            <a:r>
              <a:rPr lang="en-US" dirty="0" smtClean="0"/>
              <a:t>Presale – 1/12/16 – Don’t delay!  </a:t>
            </a:r>
            <a:r>
              <a:rPr lang="en-US" sz="1800" dirty="0" smtClean="0"/>
              <a:t>&gt;</a:t>
            </a:r>
            <a:r>
              <a:rPr lang="en-US" sz="1800" b="1" i="1" dirty="0" smtClean="0"/>
              <a:t>1000 performers</a:t>
            </a:r>
          </a:p>
          <a:p>
            <a:pPr lvl="2"/>
            <a:r>
              <a:rPr lang="en-US" dirty="0" smtClean="0"/>
              <a:t>online code = stars2016</a:t>
            </a:r>
          </a:p>
          <a:p>
            <a:pPr lvl="2"/>
            <a:r>
              <a:rPr lang="en-US" dirty="0" smtClean="0"/>
              <a:t>Box office = may need the code</a:t>
            </a:r>
            <a:endParaRPr lang="en-US" dirty="0" smtClean="0"/>
          </a:p>
          <a:p>
            <a:pPr lvl="1"/>
            <a:r>
              <a:rPr lang="en-US" dirty="0" smtClean="0"/>
              <a:t>General </a:t>
            </a:r>
            <a:r>
              <a:rPr lang="en-US" dirty="0" smtClean="0"/>
              <a:t>Public – 1/19/16</a:t>
            </a:r>
            <a:endParaRPr lang="en-US" dirty="0" smtClean="0"/>
          </a:p>
          <a:p>
            <a:pPr lvl="1"/>
            <a:r>
              <a:rPr lang="en-US" dirty="0" smtClean="0"/>
              <a:t>Ticket </a:t>
            </a:r>
            <a:r>
              <a:rPr lang="en-US" dirty="0" smtClean="0"/>
              <a:t>assistance </a:t>
            </a:r>
            <a:endParaRPr lang="en-US" dirty="0" smtClean="0"/>
          </a:p>
          <a:p>
            <a:r>
              <a:rPr lang="en-US" dirty="0" smtClean="0"/>
              <a:t>T-shirts, </a:t>
            </a:r>
            <a:r>
              <a:rPr lang="en-US" dirty="0" smtClean="0"/>
              <a:t>DVDs</a:t>
            </a:r>
            <a:endParaRPr lang="en-US" dirty="0" smtClean="0"/>
          </a:p>
          <a:p>
            <a:pPr lvl="1"/>
            <a:r>
              <a:rPr lang="en-US" dirty="0" smtClean="0"/>
              <a:t>Pre-order T-shirts </a:t>
            </a:r>
            <a:r>
              <a:rPr lang="en-US" dirty="0" smtClean="0"/>
              <a:t>(United Arts)</a:t>
            </a:r>
            <a:endParaRPr lang="en-US" dirty="0" smtClean="0"/>
          </a:p>
          <a:p>
            <a:pPr lvl="1"/>
            <a:r>
              <a:rPr lang="en-US" dirty="0" smtClean="0"/>
              <a:t>Anderson </a:t>
            </a:r>
            <a:r>
              <a:rPr lang="en-US" dirty="0" smtClean="0"/>
              <a:t>Videography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901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Finale</a:t>
            </a:r>
          </a:p>
          <a:p>
            <a:pPr lvl="1"/>
            <a:r>
              <a:rPr lang="en-US" dirty="0" smtClean="0"/>
              <a:t>Arts Cause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Q&amp;A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Advice from Veterans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45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906</Words>
  <Application>Microsoft Office PowerPoint</Application>
  <PresentationFormat>On-screen Show (4:3)</PresentationFormat>
  <Paragraphs>75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PowerPoint Presentation</vt:lpstr>
      <vt:lpstr>Objectives</vt:lpstr>
      <vt:lpstr>Congratulations - Overview</vt:lpstr>
      <vt:lpstr>PowerPoint Presentation</vt:lpstr>
      <vt:lpstr>What to Expect</vt:lpstr>
      <vt:lpstr>Additional Info</vt:lpstr>
      <vt:lpstr>Wrap-up</vt:lpstr>
    </vt:vector>
  </TitlesOfParts>
  <Company>WCPSS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Pieces of Gold</dc:title>
  <dc:creator>Elizabeth Droessler</dc:creator>
  <cp:lastModifiedBy>Elizabeth Droessler</cp:lastModifiedBy>
  <cp:revision>19</cp:revision>
  <dcterms:created xsi:type="dcterms:W3CDTF">2014-01-07T14:59:47Z</dcterms:created>
  <dcterms:modified xsi:type="dcterms:W3CDTF">2016-01-06T20:32:34Z</dcterms:modified>
</cp:coreProperties>
</file>